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70" r:id="rId16"/>
    <p:sldId id="271" r:id="rId17"/>
    <p:sldId id="274" r:id="rId18"/>
    <p:sldId id="272" r:id="rId19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6F6"/>
    <a:srgbClr val="F3F4F6"/>
    <a:srgbClr val="666B6F"/>
    <a:srgbClr val="F0F5F9"/>
    <a:srgbClr val="F4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66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3760" y="390144"/>
            <a:ext cx="1572768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499600" y="8991600"/>
            <a:ext cx="1828800" cy="5334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9499600" y="912489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666B6F"/>
                </a:solidFill>
              </a:rPr>
              <a:t>2025/2026</a:t>
            </a:r>
            <a:endParaRPr lang="en-US" dirty="0">
              <a:solidFill>
                <a:srgbClr val="666B6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937000" y="6096000"/>
            <a:ext cx="952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FI : 1er </a:t>
            </a:r>
            <a:r>
              <a:rPr lang="en-US" i="1" dirty="0" err="1" smtClean="0"/>
              <a:t>Annee</a:t>
            </a:r>
            <a:r>
              <a:rPr lang="en-US" i="1" dirty="0" smtClean="0"/>
              <a:t> Genie </a:t>
            </a:r>
            <a:r>
              <a:rPr lang="en-US" i="1" dirty="0" err="1" smtClean="0"/>
              <a:t>Electrique</a:t>
            </a:r>
            <a:r>
              <a:rPr lang="en-US" i="1" dirty="0" smtClean="0"/>
              <a:t> option </a:t>
            </a:r>
            <a:r>
              <a:rPr lang="en-US" i="1" dirty="0" err="1" smtClean="0"/>
              <a:t>Systemes</a:t>
            </a:r>
            <a:r>
              <a:rPr lang="en-US" i="1" dirty="0" smtClean="0"/>
              <a:t> </a:t>
            </a:r>
            <a:r>
              <a:rPr lang="en-US" i="1" dirty="0" err="1" smtClean="0"/>
              <a:t>embarque</a:t>
            </a:r>
            <a:r>
              <a:rPr lang="en-US" i="1" dirty="0" smtClean="0"/>
              <a:t> et </a:t>
            </a:r>
            <a:r>
              <a:rPr lang="en-US" i="1" dirty="0" err="1" smtClean="0"/>
              <a:t>informatique</a:t>
            </a:r>
            <a:r>
              <a:rPr lang="en-US" i="1" dirty="0" smtClean="0"/>
              <a:t> </a:t>
            </a:r>
            <a:r>
              <a:rPr lang="en-US" i="1" dirty="0" err="1" smtClean="0"/>
              <a:t>Industrielle</a:t>
            </a:r>
            <a:endParaRPr lang="fr-FR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728200" y="3657600"/>
            <a:ext cx="1219200" cy="6096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3760" y="390144"/>
            <a:ext cx="15727680" cy="615553"/>
          </a:xfrm>
        </p:spPr>
        <p:txBody>
          <a:bodyPr/>
          <a:lstStyle/>
          <a:p>
            <a:r>
              <a:rPr lang="fr-FR" sz="4000" b="1" dirty="0"/>
              <a:t>MÉTHODE </a:t>
            </a:r>
            <a:r>
              <a:rPr lang="fr-FR" sz="4000" b="1" dirty="0" smtClean="0"/>
              <a:t>MANUELLE POUR TROUVER LES COEFFICENTS:</a:t>
            </a:r>
            <a:endParaRPr lang="fr-FR" sz="4000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36600" y="1295400"/>
            <a:ext cx="15864840" cy="7755969"/>
          </a:xfrm>
        </p:spPr>
        <p:txBody>
          <a:bodyPr/>
          <a:lstStyle/>
          <a:p>
            <a:endParaRPr lang="fr-FR" sz="2400" b="1" dirty="0"/>
          </a:p>
          <a:p>
            <a:r>
              <a:rPr lang="fr-FR" sz="2400" b="1" dirty="0" smtClean="0"/>
              <a:t>1- Mettre </a:t>
            </a:r>
            <a:r>
              <a:rPr lang="fr-FR" sz="2400" b="1" dirty="0"/>
              <a:t>Ki = 0, </a:t>
            </a:r>
            <a:r>
              <a:rPr lang="fr-FR" sz="2400" b="1" dirty="0" err="1"/>
              <a:t>Kd</a:t>
            </a:r>
            <a:r>
              <a:rPr lang="fr-FR" sz="2400" b="1" dirty="0"/>
              <a:t> = 0</a:t>
            </a:r>
            <a:endParaRPr lang="fr-FR" sz="2400" dirty="0"/>
          </a:p>
          <a:p>
            <a:r>
              <a:rPr lang="fr-FR" sz="2400" dirty="0"/>
              <a:t>Augmenter </a:t>
            </a:r>
            <a:r>
              <a:rPr lang="fr-FR" sz="2400" b="1" dirty="0" err="1"/>
              <a:t>Kp</a:t>
            </a:r>
            <a:r>
              <a:rPr lang="fr-FR" sz="2400" b="1" dirty="0"/>
              <a:t> progressivement</a:t>
            </a:r>
            <a:endParaRPr lang="fr-FR" sz="2400" dirty="0"/>
          </a:p>
          <a:p>
            <a:r>
              <a:rPr lang="fr-FR" sz="2400" dirty="0"/>
              <a:t>Jusqu’à :</a:t>
            </a:r>
          </a:p>
          <a:p>
            <a:pPr lvl="1"/>
            <a:r>
              <a:rPr lang="fr-FR" sz="2400" dirty="0" smtClean="0"/>
              <a:t>- le </a:t>
            </a:r>
            <a:r>
              <a:rPr lang="fr-FR" sz="2400" dirty="0" err="1"/>
              <a:t>bicopter</a:t>
            </a:r>
            <a:r>
              <a:rPr lang="fr-FR" sz="2400" dirty="0"/>
              <a:t> réagit vite</a:t>
            </a:r>
          </a:p>
          <a:p>
            <a:pPr lvl="1"/>
            <a:r>
              <a:rPr lang="fr-FR" sz="2400" dirty="0" smtClean="0"/>
              <a:t>- mais </a:t>
            </a:r>
            <a:r>
              <a:rPr lang="fr-FR" sz="2400" dirty="0"/>
              <a:t>commence à osciller légèrement</a:t>
            </a:r>
          </a:p>
          <a:p>
            <a:r>
              <a:rPr lang="fr-FR" sz="2400" b="1" dirty="0"/>
              <a:t>Redescendre </a:t>
            </a:r>
            <a:r>
              <a:rPr lang="fr-FR" sz="2400" b="1" dirty="0" err="1"/>
              <a:t>Kp</a:t>
            </a:r>
            <a:r>
              <a:rPr lang="fr-FR" sz="2400" b="1" dirty="0"/>
              <a:t> de 20–30%</a:t>
            </a: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sz="2400" dirty="0" err="1" smtClean="0"/>
              <a:t>Kp</a:t>
            </a:r>
            <a:r>
              <a:rPr lang="fr-FR" sz="2400" dirty="0" smtClean="0"/>
              <a:t> trouvé</a:t>
            </a:r>
          </a:p>
          <a:p>
            <a:r>
              <a:rPr lang="fr-FR" sz="2400" b="1" dirty="0" smtClean="0"/>
              <a:t>2- Ajouter </a:t>
            </a:r>
            <a:r>
              <a:rPr lang="fr-FR" sz="2400" b="1" dirty="0" err="1"/>
              <a:t>Kd</a:t>
            </a:r>
            <a:r>
              <a:rPr lang="fr-FR" sz="2400" b="1" dirty="0"/>
              <a:t> (amortissement)</a:t>
            </a:r>
          </a:p>
          <a:p>
            <a:r>
              <a:rPr lang="fr-FR" sz="2400" dirty="0"/>
              <a:t>Augmenter </a:t>
            </a:r>
            <a:r>
              <a:rPr lang="fr-FR" sz="2400" b="1" dirty="0" err="1"/>
              <a:t>Kd</a:t>
            </a:r>
            <a:r>
              <a:rPr lang="fr-FR" sz="2400" b="1" dirty="0"/>
              <a:t> petit à petit</a:t>
            </a:r>
            <a:endParaRPr lang="fr-FR" sz="2400" dirty="0"/>
          </a:p>
          <a:p>
            <a:r>
              <a:rPr lang="fr-FR" sz="2400" dirty="0"/>
              <a:t>Jusqu’à :</a:t>
            </a:r>
          </a:p>
          <a:p>
            <a:pPr lvl="1"/>
            <a:r>
              <a:rPr lang="fr-FR" sz="2400" dirty="0" smtClean="0"/>
              <a:t>- oscillations </a:t>
            </a:r>
            <a:r>
              <a:rPr lang="fr-FR" sz="2400" dirty="0"/>
              <a:t>disparaissent</a:t>
            </a:r>
          </a:p>
          <a:p>
            <a:pPr lvl="1"/>
            <a:r>
              <a:rPr lang="fr-FR" sz="2400" dirty="0" smtClean="0"/>
              <a:t>- réponse </a:t>
            </a:r>
            <a:r>
              <a:rPr lang="fr-FR" sz="2400" dirty="0"/>
              <a:t>devient douce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sz="2400" dirty="0" err="1" smtClean="0"/>
              <a:t>Kd</a:t>
            </a:r>
            <a:r>
              <a:rPr lang="fr-FR" sz="2400" dirty="0" smtClean="0"/>
              <a:t> trouvé</a:t>
            </a:r>
          </a:p>
          <a:p>
            <a:r>
              <a:rPr lang="fr-FR" sz="2400" b="1" dirty="0" smtClean="0"/>
              <a:t>3- Ajouter </a:t>
            </a:r>
            <a:r>
              <a:rPr lang="fr-FR" sz="2400" b="1" dirty="0"/>
              <a:t>Ki (précision)</a:t>
            </a:r>
          </a:p>
          <a:p>
            <a:r>
              <a:rPr lang="fr-FR" sz="2400" dirty="0"/>
              <a:t>Augmenter </a:t>
            </a:r>
            <a:r>
              <a:rPr lang="fr-FR" sz="2400" b="1" dirty="0"/>
              <a:t>Ki très doucement</a:t>
            </a:r>
            <a:endParaRPr lang="fr-FR" sz="2400" dirty="0"/>
          </a:p>
          <a:p>
            <a:r>
              <a:rPr lang="fr-FR" sz="2400" dirty="0"/>
              <a:t>Juste assez pour :</a:t>
            </a:r>
          </a:p>
          <a:p>
            <a:pPr lvl="1"/>
            <a:r>
              <a:rPr lang="fr-FR" sz="2400" dirty="0" smtClean="0"/>
              <a:t>- supprimer </a:t>
            </a:r>
            <a:r>
              <a:rPr lang="fr-FR" sz="2400" dirty="0"/>
              <a:t>l’erreur résiduelle (petit angle restant)</a:t>
            </a:r>
          </a:p>
          <a:p>
            <a:r>
              <a:rPr lang="fr-FR" sz="2400" b="1" dirty="0" smtClean="0">
                <a:solidFill>
                  <a:srgbClr val="FF0000"/>
                </a:solidFill>
              </a:rPr>
              <a:t>Trop </a:t>
            </a:r>
            <a:r>
              <a:rPr lang="fr-FR" sz="2400" b="1" dirty="0">
                <a:solidFill>
                  <a:srgbClr val="FF0000"/>
                </a:solidFill>
              </a:rPr>
              <a:t>de Ki = instabilité lente</a:t>
            </a:r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4" name="Accolade fermante 3"/>
          <p:cNvSpPr/>
          <p:nvPr/>
        </p:nvSpPr>
        <p:spPr>
          <a:xfrm>
            <a:off x="8356600" y="1905000"/>
            <a:ext cx="609600" cy="655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423400" y="4442936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Résultat</a:t>
            </a:r>
          </a:p>
          <a:p>
            <a:r>
              <a:rPr lang="fr-FR" dirty="0" smtClean="0"/>
              <a:t>✔ Stable</a:t>
            </a:r>
            <a:br>
              <a:rPr lang="fr-FR" dirty="0" smtClean="0"/>
            </a:br>
            <a:r>
              <a:rPr lang="fr-FR" dirty="0" smtClean="0"/>
              <a:t>✔ Réactif</a:t>
            </a:r>
            <a:br>
              <a:rPr lang="fr-FR" dirty="0" smtClean="0"/>
            </a:br>
            <a:r>
              <a:rPr lang="fr-FR" dirty="0" smtClean="0"/>
              <a:t>✔ Simple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475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9000" y="1981200"/>
            <a:ext cx="381000" cy="457200"/>
          </a:xfrm>
          <a:prstGeom prst="rect">
            <a:avLst/>
          </a:prstGeom>
          <a:solidFill>
            <a:srgbClr val="F3F4F6"/>
          </a:solidFill>
          <a:ln>
            <a:solidFill>
              <a:srgbClr val="F0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565400" y="2133600"/>
            <a:ext cx="76200" cy="304800"/>
          </a:xfrm>
          <a:prstGeom prst="rect">
            <a:avLst/>
          </a:prstGeom>
          <a:solidFill>
            <a:srgbClr val="F3F4F6"/>
          </a:solidFill>
          <a:ln>
            <a:solidFill>
              <a:srgbClr val="F0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717800" y="3276600"/>
            <a:ext cx="152400" cy="457200"/>
          </a:xfrm>
          <a:prstGeom prst="rect">
            <a:avLst/>
          </a:prstGeom>
          <a:solidFill>
            <a:srgbClr val="F3F4F6"/>
          </a:solidFill>
          <a:ln>
            <a:solidFill>
              <a:srgbClr val="F0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66" y="1653260"/>
            <a:ext cx="14631668" cy="644707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622800" y="914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</a:rPr>
              <a:t>Interface web : contrôle à distance de l’ESP32 via Wi-Fi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6-01-12 at 19.31.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2600" y="1638300"/>
            <a:ext cx="3725863" cy="66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4"/>
          </p:nvPr>
        </p:nvSpPr>
        <p:spPr>
          <a:xfrm>
            <a:off x="2260600" y="4114800"/>
            <a:ext cx="12232640" cy="923330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rgbClr val="0070C0"/>
                </a:solidFill>
              </a:rPr>
              <a:t>MERCI POUR VOTRE ATTENTION </a:t>
            </a:r>
            <a:endParaRPr lang="fr-FR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0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43514" y="6420255"/>
            <a:ext cx="3689486" cy="6858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91970" y="6400800"/>
            <a:ext cx="3429000" cy="8001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76600" y="9372600"/>
            <a:ext cx="1498600" cy="3810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957300" y="3581400"/>
            <a:ext cx="876300" cy="6096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04600" y="4419600"/>
            <a:ext cx="4876800" cy="5334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506200" y="4076700"/>
            <a:ext cx="203200" cy="495300"/>
          </a:xfrm>
          <a:prstGeom prst="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120</Words>
  <Application>Microsoft Office PowerPoint</Application>
  <PresentationFormat>Personnalisé</PresentationFormat>
  <Paragraphs>26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Calibri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MÉTHODE MANUELLE POUR TROUVER LES COEFFICENTS: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zizo zaz</dc:creator>
  <cp:lastModifiedBy>pc</cp:lastModifiedBy>
  <cp:revision>8</cp:revision>
  <dcterms:created xsi:type="dcterms:W3CDTF">2026-01-14T15:15:33Z</dcterms:created>
  <dcterms:modified xsi:type="dcterms:W3CDTF">2026-01-15T12:11:20Z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2026-01-14T00:00:00Z</vt:filetime>
  </property>
  <property fmtid="{D5CDD505-2E9C-101B-9397-08002B2CF9AE}" pid="3" name="LastSaved">
    <vt:filetime>2026-01-14T00:00:00Z</vt:filetime>
  </property>
  <property fmtid="{D5CDD505-2E9C-101B-9397-08002B2CF9AE}" pid="4" name="Producer">
    <vt:lpwstr>3-Heights(TM) PDF Security Shell 4.8.25.2 (http://www.pdf-tools.com)</vt:lpwstr>
  </property>
</Properties>
</file>